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01" r:id="rId3"/>
    <p:sldId id="444" r:id="rId4"/>
    <p:sldId id="445" r:id="rId5"/>
    <p:sldId id="446" r:id="rId6"/>
    <p:sldId id="447" r:id="rId7"/>
    <p:sldId id="448" r:id="rId8"/>
    <p:sldId id="449" r:id="rId9"/>
    <p:sldId id="450" r:id="rId10"/>
    <p:sldId id="463" r:id="rId11"/>
    <p:sldId id="451" r:id="rId12"/>
    <p:sldId id="455" r:id="rId13"/>
    <p:sldId id="464" r:id="rId14"/>
    <p:sldId id="465" r:id="rId15"/>
    <p:sldId id="466" r:id="rId16"/>
    <p:sldId id="467" r:id="rId17"/>
    <p:sldId id="540" r:id="rId18"/>
    <p:sldId id="456" r:id="rId19"/>
    <p:sldId id="457" r:id="rId20"/>
    <p:sldId id="459" r:id="rId21"/>
    <p:sldId id="468" r:id="rId22"/>
    <p:sldId id="460" r:id="rId23"/>
    <p:sldId id="461" r:id="rId24"/>
    <p:sldId id="469" r:id="rId25"/>
    <p:sldId id="462" r:id="rId26"/>
    <p:sldId id="452" r:id="rId27"/>
    <p:sldId id="519" r:id="rId28"/>
    <p:sldId id="522" r:id="rId29"/>
    <p:sldId id="523" r:id="rId30"/>
    <p:sldId id="520" r:id="rId31"/>
    <p:sldId id="524" r:id="rId32"/>
    <p:sldId id="514" r:id="rId33"/>
    <p:sldId id="521" r:id="rId34"/>
    <p:sldId id="525" r:id="rId35"/>
    <p:sldId id="515" r:id="rId36"/>
    <p:sldId id="516" r:id="rId37"/>
    <p:sldId id="479" r:id="rId38"/>
    <p:sldId id="453" r:id="rId39"/>
    <p:sldId id="482" r:id="rId40"/>
    <p:sldId id="483" r:id="rId41"/>
    <p:sldId id="484" r:id="rId42"/>
    <p:sldId id="454" r:id="rId43"/>
    <p:sldId id="470" r:id="rId44"/>
    <p:sldId id="471" r:id="rId45"/>
    <p:sldId id="472" r:id="rId46"/>
    <p:sldId id="473" r:id="rId47"/>
    <p:sldId id="474" r:id="rId48"/>
    <p:sldId id="488" r:id="rId49"/>
    <p:sldId id="490" r:id="rId50"/>
    <p:sldId id="492" r:id="rId51"/>
    <p:sldId id="493" r:id="rId52"/>
    <p:sldId id="491" r:id="rId53"/>
    <p:sldId id="480" r:id="rId54"/>
    <p:sldId id="485" r:id="rId55"/>
    <p:sldId id="500" r:id="rId56"/>
    <p:sldId id="498" r:id="rId57"/>
    <p:sldId id="502" r:id="rId58"/>
    <p:sldId id="499" r:id="rId59"/>
    <p:sldId id="501" r:id="rId60"/>
    <p:sldId id="503" r:id="rId61"/>
    <p:sldId id="494" r:id="rId62"/>
    <p:sldId id="306" r:id="rId63"/>
    <p:sldId id="495" r:id="rId64"/>
    <p:sldId id="496" r:id="rId65"/>
    <p:sldId id="504" r:id="rId66"/>
    <p:sldId id="508" r:id="rId67"/>
    <p:sldId id="531" r:id="rId68"/>
    <p:sldId id="532" r:id="rId69"/>
    <p:sldId id="533" r:id="rId70"/>
    <p:sldId id="535" r:id="rId71"/>
    <p:sldId id="534" r:id="rId72"/>
    <p:sldId id="526" r:id="rId73"/>
    <p:sldId id="536" r:id="rId74"/>
    <p:sldId id="527" r:id="rId75"/>
    <p:sldId id="528" r:id="rId76"/>
    <p:sldId id="529" r:id="rId77"/>
    <p:sldId id="530" r:id="rId78"/>
    <p:sldId id="537" r:id="rId79"/>
    <p:sldId id="538" r:id="rId80"/>
    <p:sldId id="539" r:id="rId81"/>
    <p:sldId id="481" r:id="rId82"/>
    <p:sldId id="505" r:id="rId83"/>
    <p:sldId id="506" r:id="rId84"/>
    <p:sldId id="509" r:id="rId85"/>
    <p:sldId id="507" r:id="rId86"/>
    <p:sldId id="510" r:id="rId87"/>
    <p:sldId id="487" r:id="rId88"/>
    <p:sldId id="511" r:id="rId89"/>
    <p:sldId id="512" r:id="rId90"/>
    <p:sldId id="475" r:id="rId91"/>
    <p:sldId id="412"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E8E9FF"/>
    <a:srgbClr val="00FA00"/>
    <a:srgbClr val="FFFFFF"/>
    <a:srgbClr val="D2DFF0"/>
    <a:srgbClr val="E9F1F8"/>
    <a:srgbClr val="E7ECEE"/>
    <a:srgbClr val="C27CF8"/>
    <a:srgbClr val="0432FF"/>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E31D9-3677-4257-AD3B-05CC7A80D763}" v="5" dt="2021-10-15T21:22:13.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1" autoAdjust="0"/>
    <p:restoredTop sz="74830" autoAdjust="0"/>
  </p:normalViewPr>
  <p:slideViewPr>
    <p:cSldViewPr snapToGrid="0">
      <p:cViewPr varScale="1">
        <p:scale>
          <a:sx n="90" d="100"/>
          <a:sy n="90" d="100"/>
        </p:scale>
        <p:origin x="1672"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4/21/22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206496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303540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732693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58</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61</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70</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71</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4289402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72</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77</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80</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82</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83</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91</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15</a:t>
            </a:fld>
            <a:endParaRPr lang="en-US"/>
          </a:p>
        </p:txBody>
      </p:sp>
    </p:spTree>
    <p:extLst>
      <p:ext uri="{BB962C8B-B14F-4D97-AF65-F5344CB8AC3E}">
        <p14:creationId xmlns:p14="http://schemas.microsoft.com/office/powerpoint/2010/main" val="1319303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the left shows us using SPDT switches with the “right” position explicitly pulled high; the current </a:t>
            </a:r>
            <a:r>
              <a:rPr lang="en-US" dirty="0" err="1"/>
              <a:t>CowPi</a:t>
            </a:r>
            <a:r>
              <a:rPr lang="en-US" dirty="0"/>
              <a:t> design treats the switches as SPST and makes use of ATmega328P’s internal pull-up resistors; this is to overcome manufacturing tolerance problems in the small SPDT switches) </a:t>
            </a:r>
            <a:r>
              <a:rPr lang="en-US" b="1" dirty="0">
                <a:solidFill>
                  <a:srgbClr val="FF0000"/>
                </a:solidFill>
              </a:rPr>
              <a:t>NEED</a:t>
            </a:r>
            <a:r>
              <a:rPr lang="en-US" b="1" dirty="0">
                <a:solidFill>
                  <a:srgbClr val="FF0000"/>
                </a:solidFill>
                <a:highlight>
                  <a:srgbClr val="FFFF00"/>
                </a:highlight>
              </a:rPr>
              <a:t> TO UPDATE THE DIAGRAM AND THE TEXT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1117150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4/21/22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4/21/22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4/21/22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4/21/22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4/21/22</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4/21/22</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4/21/22</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4/21/22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4/21/22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4/21/22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arduino.cc/reference/e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tiff"/><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ftp.intel.com/Public/Pub/fpgaup/pub/Intel_Material/18.1/Computer_Systems/DE10-Lite/DE10-Lite_Computer_NiosII.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8.png"/><Relationship Id="rId4"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1.png"/><Relationship Id="rId4" Type="http://schemas.openxmlformats.org/officeDocument/2006/relationships/notesSlide" Target="../notesSlides/notesSlide4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Abstracts-Away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2D736E3D-B3D6-194D-A1BF-4C89BED2626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32174" y="3914273"/>
            <a:ext cx="1549400" cy="1638300"/>
          </a:xfrm>
          <a:prstGeom prst="rect">
            <a:avLst/>
          </a:prstGeom>
        </p:spPr>
      </p:pic>
      <p:pic>
        <p:nvPicPr>
          <p:cNvPr id="5" name="Picture 4">
            <a:extLst>
              <a:ext uri="{FF2B5EF4-FFF2-40B4-BE49-F238E27FC236}">
                <a16:creationId xmlns:a16="http://schemas.microsoft.com/office/drawing/2014/main" id="{6A0A778E-189B-2745-A8B8-77461A2F3B5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16148" y="4099282"/>
            <a:ext cx="3606800" cy="1091990"/>
          </a:xfrm>
          <a:prstGeom prst="rect">
            <a:avLst/>
          </a:prstGeom>
        </p:spPr>
      </p:pic>
      <p:sp>
        <p:nvSpPr>
          <p:cNvPr id="9" name="Rectangle 8">
            <a:extLst>
              <a:ext uri="{FF2B5EF4-FFF2-40B4-BE49-F238E27FC236}">
                <a16:creationId xmlns:a16="http://schemas.microsoft.com/office/drawing/2014/main" id="{59E070B7-1474-364A-B105-218B2C249706}"/>
              </a:ext>
            </a:extLst>
          </p:cNvPr>
          <p:cNvSpPr/>
          <p:nvPr/>
        </p:nvSpPr>
        <p:spPr>
          <a:xfrm>
            <a:off x="7778699" y="5226725"/>
            <a:ext cx="3882217" cy="369332"/>
          </a:xfrm>
          <a:prstGeom prst="rect">
            <a:avLst/>
          </a:prstGeom>
        </p:spPr>
        <p:txBody>
          <a:bodyPr wrap="none">
            <a:spAutoFit/>
          </a:bodyPr>
          <a:lstStyle/>
          <a:p>
            <a:r>
              <a:rPr lang="en-US" dirty="0">
                <a:hlinkClick r:id="rId4"/>
              </a:rPr>
              <a:t>https://www.arduino.cc/reference/en/</a:t>
            </a:r>
            <a:endParaRPr lang="en-US" dirty="0"/>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2" y="1825625"/>
            <a:ext cx="11463557"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600035"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typedef struct</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5"/>
            <a:ext cx="10832350" cy="989764"/>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874167"/>
            <a:ext cx="1145389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559091"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72369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1" y="5763126"/>
            <a:ext cx="11327080"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6767525" y="4352100"/>
            <a:ext cx="2773517" cy="2401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flipV="1">
            <a:off x="6767594" y="4352100"/>
            <a:ext cx="2773448" cy="284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6949674" y="4044763"/>
            <a:ext cx="2591368" cy="9912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463557"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typedef struct</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853890"/>
            <a:ext cx="10832350" cy="172627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C2C543-2C0D-0046-A2EA-C4FB10947DEB}"/>
              </a:ext>
            </a:extLst>
          </p:cNvPr>
          <p:cNvCxnSpPr>
            <a:cxnSpLocks/>
          </p:cNvCxnSpPr>
          <p:nvPr/>
        </p:nvCxnSpPr>
        <p:spPr>
          <a:xfrm>
            <a:off x="6749716" y="3429000"/>
            <a:ext cx="2148478" cy="17973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5A7691-ABEE-B14D-9F7D-9C0590762DC6}"/>
              </a:ext>
            </a:extLst>
          </p:cNvPr>
          <p:cNvSpPr txBox="1"/>
          <p:nvPr/>
        </p:nvSpPr>
        <p:spPr>
          <a:xfrm>
            <a:off x="369050" y="5829806"/>
            <a:ext cx="11354377" cy="400110"/>
          </a:xfrm>
          <a:prstGeom prst="rect">
            <a:avLst/>
          </a:prstGeom>
          <a:solidFill>
            <a:srgbClr val="E8E9FF"/>
          </a:solidFill>
        </p:spPr>
        <p:txBody>
          <a:bodyPr wrap="square" rtlCol="0">
            <a:spAutoFit/>
          </a:bodyPr>
          <a:lstStyle/>
          <a:p>
            <a:r>
              <a:rPr lang="en-US" sz="2000" dirty="0" err="1">
                <a:solidFill>
                  <a:schemeClr val="accent5">
                    <a:lumMod val="50000"/>
                  </a:schemeClr>
                </a:solidFill>
                <a:latin typeface="Lucida Console" panose="020B0609040504020204" pitchFamily="49" charset="0"/>
              </a:rPr>
              <a:t>cowpi_ioPortRegisters</a:t>
            </a: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 = (</a:t>
            </a:r>
            <a:r>
              <a:rPr lang="en-US" sz="2000" dirty="0" err="1">
                <a:solidFill>
                  <a:schemeClr val="accent5">
                    <a:lumMod val="50000"/>
                  </a:schemeClr>
                </a:solidFill>
                <a:latin typeface="Lucida Console" panose="020B0609040504020204" pitchFamily="49" charset="0"/>
              </a:rPr>
              <a:t>cowpi_ioPortRegisters</a:t>
            </a:r>
            <a:r>
              <a:rPr lang="en-US" sz="2000" dirty="0">
                <a:latin typeface="Lucida Console" panose="020B0609040504020204" pitchFamily="49" charset="0"/>
              </a:rPr>
              <a: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a:t>
            </a:r>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3" y="1825625"/>
            <a:ext cx="11477204"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426856" y="2983832"/>
            <a:ext cx="10774544"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[A0_A5]</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 &amp; 0x10;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[D0_D7].output;</a:t>
            </a:r>
            <a:br>
              <a:rPr lang="en-US" sz="2000" dirty="0">
                <a:latin typeface="Lucida Console" panose="020B0609040504020204" pitchFamily="49" charset="0"/>
              </a:rPr>
            </a:br>
            <a:r>
              <a:rPr lang="en-US" sz="2000" dirty="0">
                <a:latin typeface="Lucida Console" panose="020B0609040504020204" pitchFamily="49" charset="0"/>
              </a:rPr>
              <a:t> foo = foo | 0x10;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[DO_D7].output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[DO_D7].output &amp;= ~0x10;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656176" y="3466699"/>
            <a:ext cx="1392071" cy="556146"/>
          </a:xfrm>
          <a:prstGeom prst="wedgeRoundRectCallout">
            <a:avLst>
              <a:gd name="adj1" fmla="val -150833"/>
              <a:gd name="adj2" fmla="val 477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656176" y="5633517"/>
            <a:ext cx="1392071"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D4</a:t>
            </a:r>
          </a:p>
        </p:txBody>
      </p:sp>
    </p:spTree>
    <p:extLst>
      <p:ext uri="{BB962C8B-B14F-4D97-AF65-F5344CB8AC3E}">
        <p14:creationId xmlns:p14="http://schemas.microsoft.com/office/powerpoint/2010/main" val="3185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to Hi-Z</a:t>
            </a:r>
          </a:p>
          <a:p>
            <a:r>
              <a:rPr lang="en-US" dirty="0"/>
              <a:t>Left switch = A4 input</a:t>
            </a:r>
          </a:p>
          <a:p>
            <a:r>
              <a:rPr lang="en-US" dirty="0"/>
              <a:t>Right switch = A5 input</a:t>
            </a:r>
          </a:p>
        </p:txBody>
      </p:sp>
      <p:pic>
        <p:nvPicPr>
          <p:cNvPr id="24" name="Content Placeholder 9" descr="Diagram&#10;&#10;Description automatically generated">
            <a:extLst>
              <a:ext uri="{FF2B5EF4-FFF2-40B4-BE49-F238E27FC236}">
                <a16:creationId xmlns:a16="http://schemas.microsoft.com/office/drawing/2014/main" id="{E200D0D5-F4E2-3C4F-BE2E-36276FF261A9}"/>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08891" y="3720723"/>
            <a:ext cx="4640218" cy="2612440"/>
          </a:xfrm>
          <a:prstGeom prst="rect">
            <a:avLst/>
          </a:prstGeom>
        </p:spPr>
      </p:pic>
      <p:pic>
        <p:nvPicPr>
          <p:cNvPr id="25" name="Content Placeholder 11" descr="A picture containing diagram&#10;&#10;Description automatically generated">
            <a:extLst>
              <a:ext uri="{FF2B5EF4-FFF2-40B4-BE49-F238E27FC236}">
                <a16:creationId xmlns:a16="http://schemas.microsoft.com/office/drawing/2014/main" id="{59CCCD66-B7E0-434C-B2F8-6094EBF14C13}"/>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r="29412"/>
          <a:stretch/>
        </p:blipFill>
        <p:spPr>
          <a:xfrm>
            <a:off x="6111468" y="3697536"/>
            <a:ext cx="5303064" cy="2658814"/>
          </a:xfrm>
          <a:prstGeom prst="rect">
            <a:avLst/>
          </a:prstGeom>
        </p:spPr>
      </p:pic>
    </p:spTree>
    <p:extLst>
      <p:ext uri="{BB962C8B-B14F-4D97-AF65-F5344CB8AC3E}">
        <p14:creationId xmlns:p14="http://schemas.microsoft.com/office/powerpoint/2010/main" val="258153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LED = D12 output</a:t>
            </a:r>
          </a:p>
          <a:p>
            <a:r>
              <a:rPr lang="en-US" dirty="0"/>
              <a:t>Built-in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2" name="Content Placeholder 11">
            <a:extLst>
              <a:ext uri="{FF2B5EF4-FFF2-40B4-BE49-F238E27FC236}">
                <a16:creationId xmlns:a16="http://schemas.microsoft.com/office/drawing/2014/main" id="{BD31C001-2905-1942-9105-9F5A2BC313CD}"/>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4668" y="1825625"/>
            <a:ext cx="3788664" cy="4351338"/>
          </a:xfrm>
          <a:prstGeom prst="rect">
            <a:avLst/>
          </a:prstGeom>
        </p:spPr>
      </p:pic>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69600" y="5988050"/>
            <a:ext cx="1168400" cy="368300"/>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Arduino Nano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29</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const</a:t>
            </a:r>
            <a:r>
              <a:rPr lang="en-US" sz="2000" dirty="0">
                <a:latin typeface="Lucida Console" panose="020B0609040504020204" pitchFamily="49" charset="0"/>
              </a:rPr>
              <a: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volatile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cowpi_timerRegisters8bit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cowpi_timerRegisters8bit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(cowpi_timerRegisters8bit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0x24</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cowpi_timerRegisters8bit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(cowpi_timerRegisters8bit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0x90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BC2E81FC-7F43-AB42-8E92-F82F196BCC68}"/>
              </a:ext>
            </a:extLst>
          </p:cNvPr>
          <p:cNvPicPr>
            <a:picLocks noGrp="1" noChangeAspect="1"/>
          </p:cNvPicPr>
          <p:nvPr>
            <p:ph idx="1"/>
          </p:nvPr>
        </p:nvPicPr>
        <p:blipFill>
          <a:blip r:embed="rId3"/>
          <a:stretch>
            <a:fillRect/>
          </a:stretch>
        </p:blipFill>
        <p:spPr>
          <a:xfrm>
            <a:off x="2209769" y="1825625"/>
            <a:ext cx="7772461"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a:p>
            <a:r>
              <a:rPr lang="en-US" dirty="0"/>
              <a:t>C must use assembly-code libraries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Not a new concept – used in PDP-7</a:t>
            </a:r>
          </a:p>
          <a:p>
            <a:r>
              <a:rPr lang="en-US" dirty="0"/>
              <a:t>Motorola 68K used memory-mapped I/O exclusively</a:t>
            </a:r>
          </a:p>
          <a:p>
            <a:endParaRPr lang="en-US" dirty="0"/>
          </a:p>
          <a:p>
            <a:r>
              <a:rPr lang="en-US" dirty="0"/>
              <a:t>ATmega368P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62</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Arduino Nano?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Volatile 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Volatile 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0x4E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pPr lvl="1"/>
                <a:r>
                  <a:rPr lang="en-US" dirty="0"/>
                  <a:t>Indistinguishable on human scale, but set compare value to 15,625-1 = 15,624</a:t>
                </a:r>
              </a:p>
              <a:p>
                <a:pPr lvl="1"/>
                <a:r>
                  <a:rPr lang="en-US" dirty="0"/>
                  <a:t>The first beat is when counter is 0; the second beat is when counter is 1, </a:t>
                </a:r>
                <a:r>
                  <a:rPr lang="en-US" dirty="0" err="1"/>
                  <a:t>etc</a:t>
                </a:r>
                <a:endParaRPr lang="en-US" dirty="0"/>
              </a:p>
              <a:p>
                <a:endParaRPr lang="en-US" dirty="0"/>
              </a:p>
              <a:p>
                <a:r>
                  <a:rPr lang="en-US" dirty="0"/>
                  <a:t>Too great for 8-bit timer</a:t>
                </a:r>
              </a:p>
              <a:p>
                <a:r>
                  <a:rPr lang="en-US" dirty="0"/>
                  <a:t>But we have a 16-bit timer</a:t>
                </a:r>
              </a:p>
            </p:txBody>
          </p:sp>
        </mc:Choice>
        <mc:Fallback xmlns="">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r="-603" b="-319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par>
                                <p:cTn id="11" presetID="9" presetClass="entr" presetSubtype="0" fill="hold" nodeType="with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dissolve">
                                      <p:cBhvr>
                                        <p:cTn id="13" dur="500"/>
                                        <p:tgtEl>
                                          <p:spTgt spid="7">
                                            <p:txEl>
                                              <p:pRg st="3" end="3"/>
                                            </p:txEl>
                                          </p:spTgt>
                                        </p:tgtEl>
                                      </p:cBhvr>
                                    </p:animEffect>
                                  </p:childTnLst>
                                </p:cTn>
                              </p:par>
                              <p:par>
                                <p:cTn id="14" presetID="9" presetClass="entr" presetSubtype="0" fill="hold" nodeType="with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dissolv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dissolve">
                                      <p:cBhvr>
                                        <p:cTn id="21" dur="500"/>
                                        <p:tgtEl>
                                          <p:spTgt spid="7">
                                            <p:txEl>
                                              <p:pRg st="6" end="6"/>
                                            </p:txEl>
                                          </p:spTgt>
                                        </p:tgtEl>
                                      </p:cBhvr>
                                    </p:animEffect>
                                  </p:childTnLst>
                                </p:cTn>
                              </p:par>
                              <p:par>
                                <p:cTn id="22" presetID="9" presetClass="entr" presetSubtype="0" fill="hold" nodeType="withEffect">
                                  <p:stCondLst>
                                    <p:cond delay="100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dissolve">
                                      <p:cBhvr>
                                        <p:cTn id="2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volatile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cowpi_timerRegisters16bit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0x60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15624</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(TIMER1_COMPA_vect)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err="1">
                <a:latin typeface="Lucida Console" panose="020B0609040504020204" pitchFamily="49" charset="0"/>
              </a:rPr>
              <a:t>pinInterruptRegisters</a:t>
            </a: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endParaRPr lang="en-US" dirty="0"/>
          </a:p>
          <a:p>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endParaRPr lang="en-US" dirty="0"/>
          </a:p>
          <a:p>
            <a:r>
              <a:rPr lang="en-US" dirty="0"/>
              <a:t>Arduino Core provides abstraction for external interrupts</a:t>
            </a:r>
          </a:p>
          <a:p>
            <a:pPr lvl="1"/>
            <a:r>
              <a:rPr lang="en-US" dirty="0"/>
              <a:t>Programmer-friendlier interface</a:t>
            </a:r>
          </a:p>
          <a:p>
            <a:pPr lvl="1"/>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uint32_t </a:t>
            </a:r>
            <a:r>
              <a:rPr lang="en-US" sz="1600" dirty="0">
                <a:solidFill>
                  <a:srgbClr val="434F54"/>
                </a:solidFill>
                <a:latin typeface="Lucida Console" panose="020B0609040504020204" pitchFamily="49" charset="0"/>
              </a:rPr>
              <a:t>time;</a:t>
            </a:r>
          </a:p>
          <a:p>
            <a:pPr marL="0" indent="0">
              <a:buNone/>
            </a:pPr>
            <a:r>
              <a:rPr lang="en-US" sz="1600" dirty="0">
                <a:solidFill>
                  <a:schemeClr val="accent5">
                    <a:lumMod val="50000"/>
                  </a:schemeClr>
                </a:solidFill>
                <a:latin typeface="Lucida Console" panose="020B0609040504020204" pitchFamily="49" charset="0"/>
              </a:rPr>
              <a:t>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Serial</a:t>
            </a:r>
            <a:r>
              <a:rPr lang="en-US" sz="1600" dirty="0" err="1">
                <a:solidFill>
                  <a:srgbClr val="434F54"/>
                </a:solidFill>
                <a:latin typeface="Lucida Console" panose="020B0609040504020204" pitchFamily="49" charset="0"/>
              </a:rPr>
              <a:t>.</a:t>
            </a:r>
            <a:r>
              <a:rPr lang="en-US" sz="1600" dirty="0" err="1">
                <a:solidFill>
                  <a:srgbClr val="D35400"/>
                </a:solidFill>
                <a:latin typeface="Lucida Console" panose="020B0609040504020204" pitchFamily="49" charset="0"/>
              </a:rPr>
              <a:t>begin</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time =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(time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Serial</a:t>
            </a:r>
            <a:r>
              <a:rPr lang="en-US" sz="1500" dirty="0" err="1">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print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Serial</a:t>
            </a:r>
            <a:r>
              <a:rPr lang="en-US" sz="1500" dirty="0" err="1">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println</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819311"/>
              <a:ext cx="5893709" cy="3995876"/>
              <a:chOff x="1925767" y="1819311"/>
              <a:chExt cx="5893709" cy="3995876"/>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80676" y="2080399"/>
                <a:ext cx="726481" cy="307777"/>
              </a:xfrm>
              <a:prstGeom prst="rect">
                <a:avLst/>
              </a:prstGeom>
              <a:noFill/>
            </p:spPr>
            <p:txBody>
              <a:bodyPr wrap="none" rtlCol="0" anchor="b">
                <a:spAutoFit/>
              </a:bodyPr>
              <a:lstStyle/>
              <a:p>
                <a:r>
                  <a:rPr lang="en-US" sz="1400"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905715" y="2090490"/>
                <a:ext cx="716863" cy="307777"/>
              </a:xfrm>
              <a:prstGeom prst="rect">
                <a:avLst/>
              </a:prstGeom>
              <a:noFill/>
            </p:spPr>
            <p:txBody>
              <a:bodyPr wrap="none" rtlCol="0" anchor="b">
                <a:spAutoFit/>
              </a:bodyPr>
              <a:lstStyle/>
              <a:p>
                <a:r>
                  <a:rPr lang="en-US" sz="1400"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191163" y="2018043"/>
                <a:ext cx="755522" cy="369332"/>
              </a:xfrm>
              <a:prstGeom prst="rect">
                <a:avLst/>
              </a:prstGeom>
              <a:noFill/>
            </p:spPr>
            <p:txBody>
              <a:bodyPr wrap="squar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560464" y="2018043"/>
                <a:ext cx="755522" cy="369332"/>
              </a:xfrm>
              <a:prstGeom prst="rect">
                <a:avLst/>
              </a:prstGeom>
              <a:noFill/>
            </p:spPr>
            <p:txBody>
              <a:bodyPr wrap="squar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4882917" y="2018043"/>
                <a:ext cx="755522" cy="369332"/>
              </a:xfrm>
              <a:prstGeom prst="rect">
                <a:avLst/>
              </a:prstGeom>
              <a:noFill/>
            </p:spPr>
            <p:txBody>
              <a:bodyPr wrap="squar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550766" y="2018042"/>
                <a:ext cx="75552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213701" y="2018042"/>
                <a:ext cx="75552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3881550" y="2018041"/>
                <a:ext cx="755522" cy="369332"/>
              </a:xfrm>
              <a:prstGeom prst="rect">
                <a:avLst/>
              </a:prstGeom>
              <a:noFill/>
            </p:spPr>
            <p:txBody>
              <a:bodyPr wrap="squar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538412" y="2012406"/>
                <a:ext cx="755522" cy="369332"/>
              </a:xfrm>
              <a:prstGeom prst="rect">
                <a:avLst/>
              </a:prstGeom>
              <a:noFill/>
            </p:spPr>
            <p:txBody>
              <a:bodyPr wrap="squar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204003" y="2018040"/>
                <a:ext cx="755522" cy="369332"/>
              </a:xfrm>
              <a:prstGeom prst="rect">
                <a:avLst/>
              </a:prstGeom>
              <a:noFill/>
            </p:spPr>
            <p:txBody>
              <a:bodyPr wrap="squar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91688" y="2121819"/>
                <a:ext cx="626967" cy="307777"/>
              </a:xfrm>
              <a:prstGeom prst="rect">
                <a:avLst/>
              </a:prstGeom>
              <a:noFill/>
            </p:spPr>
            <p:txBody>
              <a:bodyPr wrap="none" rtlCol="0" anchor="b">
                <a:spAutoFit/>
              </a:bodyPr>
              <a:lstStyle/>
              <a:p>
                <a:r>
                  <a:rPr lang="en-US" sz="1400"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82405" y="5347815"/>
                <a:ext cx="626967" cy="307777"/>
              </a:xfrm>
              <a:prstGeom prst="rect">
                <a:avLst/>
              </a:prstGeom>
              <a:noFill/>
            </p:spPr>
            <p:txBody>
              <a:bodyPr wrap="none" rtlCol="0" anchor="t">
                <a:spAutoFit/>
              </a:bodyPr>
              <a:lstStyle/>
              <a:p>
                <a:pPr algn="r"/>
                <a:r>
                  <a:rPr lang="en-US" sz="1400"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364397" y="5287726"/>
                <a:ext cx="434734" cy="369332"/>
              </a:xfrm>
              <a:prstGeom prst="rect">
                <a:avLst/>
              </a:prstGeom>
              <a:noFill/>
            </p:spPr>
            <p:txBody>
              <a:bodyPr wrap="none" rtlCol="0" anchor="t">
                <a:spAutoFit/>
              </a:bodyPr>
              <a:lstStyle/>
              <a:p>
                <a:pPr algn="r"/>
                <a:r>
                  <a:rPr lang="en-US" dirty="0"/>
                  <a:t>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698806" y="5295285"/>
                <a:ext cx="434734" cy="369332"/>
              </a:xfrm>
              <a:prstGeom prst="rect">
                <a:avLst/>
              </a:prstGeom>
              <a:noFill/>
            </p:spPr>
            <p:txBody>
              <a:bodyPr wrap="none" rtlCol="0" anchor="t">
                <a:spAutoFit/>
              </a:bodyPr>
              <a:lstStyle/>
              <a:p>
                <a:pPr algn="r"/>
                <a:r>
                  <a:rPr lang="en-US" dirty="0"/>
                  <a:t>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4038997" y="5288279"/>
                <a:ext cx="434734" cy="369332"/>
              </a:xfrm>
              <a:prstGeom prst="rect">
                <a:avLst/>
              </a:prstGeom>
              <a:noFill/>
            </p:spPr>
            <p:txBody>
              <a:bodyPr wrap="none" rtlCol="0" anchor="t">
                <a:spAutoFit/>
              </a:bodyPr>
              <a:lstStyle/>
              <a:p>
                <a:pPr algn="r"/>
                <a:r>
                  <a:rPr lang="en-US" dirty="0"/>
                  <a:t>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367061" y="5287725"/>
                <a:ext cx="434734" cy="369332"/>
              </a:xfrm>
              <a:prstGeom prst="rect">
                <a:avLst/>
              </a:prstGeom>
              <a:noFill/>
            </p:spPr>
            <p:txBody>
              <a:bodyPr wrap="none" rtlCol="0" anchor="t">
                <a:spAutoFit/>
              </a:bodyPr>
              <a:lstStyle/>
              <a:p>
                <a:pPr algn="r"/>
                <a:r>
                  <a:rPr lang="en-US" dirty="0"/>
                  <a:t>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714762" y="5293916"/>
                <a:ext cx="434734" cy="369332"/>
              </a:xfrm>
              <a:prstGeom prst="rect">
                <a:avLst/>
              </a:prstGeom>
              <a:noFill/>
            </p:spPr>
            <p:txBody>
              <a:bodyPr wrap="none" rtlCol="0" anchor="t">
                <a:spAutoFit/>
              </a:bodyPr>
              <a:lstStyle/>
              <a:p>
                <a:pPr algn="r"/>
                <a:r>
                  <a:rPr lang="en-US" dirty="0"/>
                  <a:t>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5040737" y="5286516"/>
                <a:ext cx="434734" cy="369332"/>
              </a:xfrm>
              <a:prstGeom prst="rect">
                <a:avLst/>
              </a:prstGeom>
              <a:noFill/>
            </p:spPr>
            <p:txBody>
              <a:bodyPr wrap="none" rtlCol="0" anchor="t">
                <a:spAutoFit/>
              </a:bodyPr>
              <a:lstStyle/>
              <a:p>
                <a:pPr algn="r"/>
                <a:r>
                  <a:rPr lang="en-US" dirty="0"/>
                  <a:t>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80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81</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86120</TotalTime>
  <Words>8691</Words>
  <Application>Microsoft Macintosh PowerPoint</Application>
  <PresentationFormat>Widescreen</PresentationFormat>
  <Paragraphs>1532</Paragraphs>
  <Slides>91</Slides>
  <Notes>45</Notes>
  <HiddenSlides>1</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Calibri Light</vt:lpstr>
      <vt:lpstr>Cambria Math</vt:lpstr>
      <vt:lpstr>Consolas</vt:lpstr>
      <vt:lpstr>Courier New Bold</vt:lpstr>
      <vt:lpstr>Lucida Console</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ATmega368P Data Memory</vt:lpstr>
      <vt:lpstr>Let’s take a look at Arduino Nano</vt:lpstr>
      <vt:lpstr>Pins Can be Input or Output</vt:lpstr>
      <vt:lpstr>Input/Output Registers</vt:lpstr>
      <vt:lpstr>Arduino Core Abstracts-Away These Details</vt:lpstr>
      <vt:lpstr>Accessing I/O Registers</vt:lpstr>
      <vt:lpstr>Accessing I/O Registers</vt:lpstr>
      <vt:lpstr>Accessing I/O Registers</vt:lpstr>
      <vt:lpstr>Accessing I/O Registers</vt:lpstr>
      <vt:lpstr>Accessing I/O Registers</vt:lpstr>
      <vt:lpstr>Accessing I/O Registers</vt:lpstr>
      <vt:lpstr>Cow Pi Inputs</vt:lpstr>
      <vt:lpstr>Cow Pi Outputs</vt:lpstr>
      <vt:lpstr>Using Input, Changing Output</vt:lpstr>
      <vt:lpstr>Input/Output Demonstration</vt:lpstr>
      <vt:lpstr>Other Memory-Mapped Inputs/Outputs Numeric Displays</vt:lpstr>
      <vt:lpstr>Other Memory-Mapped Inputs/Outputs Numeric Displays</vt:lpstr>
      <vt:lpstr>Other Memory-Mapped Inputs/Outputs VGA Pixel Buffer</vt:lpstr>
      <vt:lpstr>Other Memory-Mapped Inputs/Outputs Matrix Keypad</vt:lpstr>
      <vt:lpstr>Internal Timer/Counters</vt:lpstr>
      <vt:lpstr>Internal Timer/Counters</vt:lpstr>
      <vt:lpstr>Internal Timer/Counters</vt:lpstr>
      <vt:lpstr>Internal Timer/Counters</vt:lpstr>
      <vt:lpstr>Timer Registers</vt:lpstr>
      <vt:lpstr>Accessing Timer Registers</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Arduino Nano Interrupts</vt:lpstr>
      <vt:lpstr>ATmega368P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943</cp:revision>
  <dcterms:created xsi:type="dcterms:W3CDTF">2018-01-03T19:54:25Z</dcterms:created>
  <dcterms:modified xsi:type="dcterms:W3CDTF">2022-04-21T20:02:24Z</dcterms:modified>
</cp:coreProperties>
</file>